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5"/>
  </p:notesMasterIdLst>
  <p:handoutMasterIdLst>
    <p:handoutMasterId r:id="rId46"/>
  </p:handoutMasterIdLst>
  <p:sldIdLst>
    <p:sldId id="295" r:id="rId11"/>
    <p:sldId id="257" r:id="rId12"/>
    <p:sldId id="275" r:id="rId13"/>
    <p:sldId id="296" r:id="rId14"/>
    <p:sldId id="297" r:id="rId15"/>
    <p:sldId id="298" r:id="rId16"/>
    <p:sldId id="299" r:id="rId17"/>
    <p:sldId id="301" r:id="rId18"/>
    <p:sldId id="300" r:id="rId19"/>
    <p:sldId id="282" r:id="rId20"/>
    <p:sldId id="269" r:id="rId21"/>
    <p:sldId id="292" r:id="rId22"/>
    <p:sldId id="259" r:id="rId23"/>
    <p:sldId id="302" r:id="rId24"/>
    <p:sldId id="261" r:id="rId25"/>
    <p:sldId id="274" r:id="rId26"/>
    <p:sldId id="265" r:id="rId27"/>
    <p:sldId id="293" r:id="rId28"/>
    <p:sldId id="279" r:id="rId29"/>
    <p:sldId id="280" r:id="rId30"/>
    <p:sldId id="283" r:id="rId31"/>
    <p:sldId id="284" r:id="rId32"/>
    <p:sldId id="285" r:id="rId33"/>
    <p:sldId id="286" r:id="rId34"/>
    <p:sldId id="287" r:id="rId35"/>
    <p:sldId id="303" r:id="rId36"/>
    <p:sldId id="268" r:id="rId37"/>
    <p:sldId id="281" r:id="rId38"/>
    <p:sldId id="276" r:id="rId39"/>
    <p:sldId id="278" r:id="rId40"/>
    <p:sldId id="289" r:id="rId41"/>
    <p:sldId id="290" r:id="rId42"/>
    <p:sldId id="291" r:id="rId43"/>
    <p:sldId id="263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82"/>
  </p:normalViewPr>
  <p:slideViewPr>
    <p:cSldViewPr snapToGrid="0" snapToObjects="1">
      <p:cViewPr>
        <p:scale>
          <a:sx n="150" d="100"/>
          <a:sy n="150" d="100"/>
        </p:scale>
        <p:origin x="496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04210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196306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Word Counts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23EA1-91F0-B943-B790-10CE937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4" y="860433"/>
            <a:ext cx="7803116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Bag of Words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83E85A3-3833-8340-8CD9-75385D44C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679" y="2841872"/>
            <a:ext cx="5664200" cy="91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3D35A-9F11-AB46-B5CC-9C9AED03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79" y="1502796"/>
            <a:ext cx="6897398" cy="437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41DA0-B38C-4848-AF69-06F373FF8108}"/>
              </a:ext>
            </a:extLst>
          </p:cNvPr>
          <p:cNvSpPr txBox="1"/>
          <p:nvPr/>
        </p:nvSpPr>
        <p:spPr>
          <a:xfrm>
            <a:off x="1110679" y="2328202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 Term Matrix (DTM)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Document Term Matrix(DTM)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573C2F-7E94-B343-B627-D2D74AD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5" y="1280160"/>
            <a:ext cx="55880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B9322-4E1C-C645-89FB-7F27B1F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45" y="1767408"/>
            <a:ext cx="566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7643825" cy="49251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TF-IDF (Term Frequency Inverse Document Frequency)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2ABBAD3-77BA-1E48-9694-44F8D711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86807"/>
            <a:ext cx="7336465" cy="215175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D5BDAF-0766-7C4B-992E-75D94083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60" y="3603551"/>
            <a:ext cx="14478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26EEA-9AC4-0A4B-AD4E-B007AD6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5" y="3603551"/>
            <a:ext cx="1447800" cy="10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62D92E-80E6-1249-9C3C-F6C264B203C2}"/>
              </a:ext>
            </a:extLst>
          </p:cNvPr>
          <p:cNvSpPr txBox="1"/>
          <p:nvPr/>
        </p:nvSpPr>
        <p:spPr>
          <a:xfrm>
            <a:off x="732760" y="3219537"/>
            <a:ext cx="113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Regular DTM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66A7-D7C6-7448-B679-56ECA6F1F5CA}"/>
              </a:ext>
            </a:extLst>
          </p:cNvPr>
          <p:cNvSpPr txBox="1"/>
          <p:nvPr/>
        </p:nvSpPr>
        <p:spPr>
          <a:xfrm>
            <a:off x="4741235" y="3225887"/>
            <a:ext cx="10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TF-DIF DTM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8F503F-FB07-6B47-9871-D8243719B942}"/>
              </a:ext>
            </a:extLst>
          </p:cNvPr>
          <p:cNvSpPr/>
          <p:nvPr/>
        </p:nvSpPr>
        <p:spPr>
          <a:xfrm>
            <a:off x="2785730" y="4010808"/>
            <a:ext cx="147792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F95CF-DDF6-F644-AB4C-9777D2B935DE}"/>
              </a:ext>
            </a:extLst>
          </p:cNvPr>
          <p:cNvSpPr txBox="1"/>
          <p:nvPr/>
        </p:nvSpPr>
        <p:spPr>
          <a:xfrm>
            <a:off x="2966483" y="3749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3814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Introduction to Text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978195" y="1584251"/>
            <a:ext cx="28227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 Newsgroup Dataset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SVC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CE327DA-6F9E-9B43-94FA-8A00369E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8" y="1235758"/>
            <a:ext cx="3187700" cy="2819400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466A92-A8E9-D147-9087-F94DF706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12" y="1235758"/>
            <a:ext cx="2806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256F17-7875-CF4D-82DD-F401579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55" y="1594446"/>
            <a:ext cx="7386255" cy="3171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064090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Message (</a:t>
            </a:r>
            <a:r>
              <a:rPr lang="en-US" dirty="0" err="1"/>
              <a:t>alt.atheism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C1D1C-F925-5F4E-85FD-EE86D5C65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53707"/>
            <a:ext cx="5029200" cy="36599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BA7CC7-4790-2347-81B0-CF4E421D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79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20 Newsgroup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D07F7-D7CB-C248-AE83-144FF0990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F78E7C5-CFAE-B540-A7ED-F6749768B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1" y="1195336"/>
            <a:ext cx="2628900" cy="787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D2ECC2-E357-1449-936E-514F68821054}"/>
              </a:ext>
            </a:extLst>
          </p:cNvPr>
          <p:cNvSpPr txBox="1"/>
          <p:nvPr/>
        </p:nvSpPr>
        <p:spPr>
          <a:xfrm>
            <a:off x="287078" y="2204969"/>
            <a:ext cx="8944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and B are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probability of observing event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 is the probability of observing event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 | B) is a conditional probability: the likelihood of event A occurring given that B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 | A) is a conditional probability: the likelihood of event B occurring given that A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Introduction to Text Analysis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96712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 to text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Advanced topics and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r>
              <a:rPr lang="en-US" sz="2000" b="1" dirty="0"/>
              <a:t>Cancer Screening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10,000 cancer screening test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1% have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80% cancer patients tested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5% healthy people tested positive</a:t>
            </a:r>
          </a:p>
          <a:p>
            <a:r>
              <a:rPr lang="en-US" sz="2000" b="1" dirty="0"/>
              <a:t>Question</a:t>
            </a:r>
          </a:p>
          <a:p>
            <a:r>
              <a:rPr lang="en-US" sz="1600" dirty="0"/>
              <a:t>What's the likelihood of a person to have cancer if tested positive.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has cancer: 10000 x 0.01 = 100 have cancer, 9900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Predicted Positive: 100 x </a:t>
            </a:r>
            <a:r>
              <a:rPr lang="en-US" sz="2000" i="1" dirty="0"/>
              <a:t>0.8 + 9900 x </a:t>
            </a:r>
            <a:r>
              <a:rPr lang="en-US" sz="2000" dirty="0"/>
              <a:t>0.05 = 80 + 495 = 575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True positive among predicted positive: 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Probability to have cancer if tested positive: 80/575 = 14%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2"/>
            <a:ext cx="8099424" cy="238334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A is has the cancer, P(A): 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B is test positive, P(B): (80+495)/10000=5.75%.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P(B|A) is the likelihood of testing positive when having the cancer, 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P(A|B) is the likelihood of having cancer when tested positive, or the probability we are trying to find out.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44CAE-A01B-994A-AE02-275F022E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26" y="3599012"/>
            <a:ext cx="3925901" cy="6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 on Text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593230"/>
            <a:ext cx="8099424" cy="238334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represents a topic, P(A) is the proportion of all messages that are in topic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 represents occurrence of a word B, P(B) is the frequency of the word B in the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P(B|A) is the likely frequency of the word B appears in the text if the text belongs to the topic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P(A|B) is the likelihood of a text in topic A given the frequency of word B.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794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Naïve Bayes Classifier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192198-2C2E-7A42-93C6-6EA40E2A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" y="1300449"/>
            <a:ext cx="6230679" cy="2884792"/>
          </a:xfrm>
        </p:spPr>
      </p:pic>
    </p:spTree>
    <p:extLst>
      <p:ext uri="{BB962C8B-B14F-4D97-AF65-F5344CB8AC3E}">
        <p14:creationId xmlns:p14="http://schemas.microsoft.com/office/powerpoint/2010/main" val="197266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1770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8A701-F4DD-CA4A-A894-12485C17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311" y="659189"/>
            <a:ext cx="5390707" cy="4420501"/>
          </a:xfrm>
        </p:spPr>
      </p:pic>
    </p:spTree>
    <p:extLst>
      <p:ext uri="{BB962C8B-B14F-4D97-AF65-F5344CB8AC3E}">
        <p14:creationId xmlns:p14="http://schemas.microsoft.com/office/powerpoint/2010/main" val="193269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5901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Introduction to Text Classification II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04A30C0-B193-454C-909E-6B99BF43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3769"/>
            <a:ext cx="5399863" cy="2483359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3C5E01-801D-8340-A9CD-7098E366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539337"/>
            <a:ext cx="8500802" cy="2373443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8669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Sentiment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4337C-F990-3D42-9749-6B132C5B6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9219"/>
            <a:ext cx="5029200" cy="282892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CA67A-D67A-BB4E-8A9A-D99EE318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3"/>
            <a:ext cx="5029200" cy="20233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Built-in in NLTK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2000 movie reviews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1000 positive, 1000 negative</a:t>
            </a:r>
          </a:p>
          <a:p>
            <a:r>
              <a:rPr lang="en-US" sz="2000" b="1" dirty="0"/>
              <a:t>Sample Review(Negative)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Movie Review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BAAAA-6FBF-A245-A785-6D34AE105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9FBD-6090-664D-893A-6F2C7616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4876"/>
            <a:ext cx="8356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98A5-A723-464E-BE83-66B874D8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45" y="1834125"/>
            <a:ext cx="8081037" cy="10989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B7FA1-C6D6-0345-A6B5-BD910C02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00" y="4360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65BE3-65B7-4842-ADC1-4F21931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3607538"/>
            <a:ext cx="7175500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72EEA-A843-934C-944E-DC0A87F2668C}"/>
              </a:ext>
            </a:extLst>
          </p:cNvPr>
          <p:cNvSpPr txBox="1"/>
          <p:nvPr/>
        </p:nvSpPr>
        <p:spPr>
          <a:xfrm>
            <a:off x="466393" y="1327820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5B558-9EB9-304F-88D1-8B3356BDC658}"/>
              </a:ext>
            </a:extLst>
          </p:cNvPr>
          <p:cNvSpPr txBox="1"/>
          <p:nvPr/>
        </p:nvSpPr>
        <p:spPr>
          <a:xfrm>
            <a:off x="454452" y="3079394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90268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420"/>
            <a:ext cx="7038752" cy="3593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supported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Define custom tokenize function with </a:t>
            </a:r>
            <a:r>
              <a:rPr lang="en-US" sz="2000" dirty="0" err="1"/>
              <a:t>PotterStemmer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Slow down training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Improve accuracy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253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1364364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Text Analytic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96712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 Tokenization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Stop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Bag of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Document Term Matrix(DTM)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84427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6187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6058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988067"/>
            <a:ext cx="7459133" cy="5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6187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6058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979600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544532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531690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939808"/>
            <a:ext cx="7459133" cy="5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6187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6058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979600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544532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531690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939808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539727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526885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896217"/>
            <a:ext cx="7459134" cy="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7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723598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280063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26722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640928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205860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193018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601136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20105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188213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557545"/>
            <a:ext cx="7459134" cy="54799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D63DDB0F-8C6C-9741-8382-481ED6CA12BD}"/>
              </a:ext>
            </a:extLst>
          </p:cNvPr>
          <p:cNvSpPr/>
          <p:nvPr/>
        </p:nvSpPr>
        <p:spPr>
          <a:xfrm>
            <a:off x="3581401" y="4118379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489D8-FBF1-B042-8348-33F088CE956F}"/>
              </a:ext>
            </a:extLst>
          </p:cNvPr>
          <p:cNvSpPr txBox="1"/>
          <p:nvPr/>
        </p:nvSpPr>
        <p:spPr>
          <a:xfrm>
            <a:off x="4066033" y="4105537"/>
            <a:ext cx="11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8E60B-8823-8E4D-9538-70E9305C4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21" y="4500843"/>
            <a:ext cx="7459134" cy="3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5678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7051</TotalTime>
  <Words>518</Words>
  <Application>Microsoft Macintosh PowerPoint</Application>
  <PresentationFormat>On-screen Show (16:9)</PresentationFormat>
  <Paragraphs>107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宋体</vt:lpstr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Text Analysis</vt:lpstr>
      <vt:lpstr>Introduction to Text Analysis   </vt:lpstr>
      <vt:lpstr>Introduction to Text Analytics</vt:lpstr>
      <vt:lpstr>Lesson 1: Introduction to Text Analytic   </vt:lpstr>
      <vt:lpstr>Text Tokenization</vt:lpstr>
      <vt:lpstr>Text Tokenization</vt:lpstr>
      <vt:lpstr>Text Tokenization</vt:lpstr>
      <vt:lpstr>Text Tokenization</vt:lpstr>
      <vt:lpstr>Text Tokenization</vt:lpstr>
      <vt:lpstr>Word Counts</vt:lpstr>
      <vt:lpstr>Bag of Words </vt:lpstr>
      <vt:lpstr>Document Term Matrix(DTM) </vt:lpstr>
      <vt:lpstr>TF-IDF (Term Frequency Inverse Document Frequency)</vt:lpstr>
      <vt:lpstr>Introduction to Text Classification</vt:lpstr>
      <vt:lpstr>Lesson 2: Introduction to Text Classification</vt:lpstr>
      <vt:lpstr>20 Newsgroup Dataset</vt:lpstr>
      <vt:lpstr>20 Newsgroup Dataset</vt:lpstr>
      <vt:lpstr>20 Newsgroup Dataset</vt:lpstr>
      <vt:lpstr>Bayes Theorem</vt:lpstr>
      <vt:lpstr>Bayes Theorem</vt:lpstr>
      <vt:lpstr>Bayes Theorem</vt:lpstr>
      <vt:lpstr>Bayes Theorem</vt:lpstr>
      <vt:lpstr>Bayes Theorem on Text Classification</vt:lpstr>
      <vt:lpstr>Naïve Bayes Classifier</vt:lpstr>
      <vt:lpstr>Confusion Matrix</vt:lpstr>
      <vt:lpstr>Introduction to Text Classification II</vt:lpstr>
      <vt:lpstr>Lesson 3:  Introduction to Text Classification II   </vt:lpstr>
      <vt:lpstr>Top Words</vt:lpstr>
      <vt:lpstr>N-Grams</vt:lpstr>
      <vt:lpstr>Sentiment Analysis</vt:lpstr>
      <vt:lpstr>Movie Review Dataset</vt:lpstr>
      <vt:lpstr>Top Words</vt:lpstr>
      <vt:lpstr>Stemming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54</cp:revision>
  <dcterms:created xsi:type="dcterms:W3CDTF">2019-10-12T20:28:15Z</dcterms:created>
  <dcterms:modified xsi:type="dcterms:W3CDTF">2019-11-19T20:54:48Z</dcterms:modified>
</cp:coreProperties>
</file>